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Garnett 1" panose="020B0604020202020204" charset="0"/>
      <p:regular r:id="rId29"/>
    </p:embeddedFont>
    <p:embeddedFont>
      <p:font typeface="Garnett 2" panose="020B0604020202020204" charset="0"/>
      <p:regular r:id="rId30"/>
    </p:embeddedFont>
    <p:embeddedFont>
      <p:font typeface="Garnett 3" panose="020B0604020202020204" charset="0"/>
      <p:regular r:id="rId31"/>
    </p:embeddedFont>
    <p:embeddedFont>
      <p:font typeface="Lucidity Expand" panose="020B0604020202020204" charset="-18"/>
      <p:regular r:id="rId32"/>
    </p:embeddedFont>
    <p:embeddedFont>
      <p:font typeface="Montserrat Bold" panose="020B0604020202020204" charset="0"/>
      <p:regular r:id="rId33"/>
    </p:embeddedFont>
    <p:embeddedFont>
      <p:font typeface="Poppins" panose="00000500000000000000" pitchFamily="2" charset="0"/>
      <p:regular r:id="rId34"/>
    </p:embeddedFont>
    <p:embeddedFont>
      <p:font typeface="Poppi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modSld">
      <pc:chgData name="Data Analyst" userId="a87940b5-5381-4fb3-bebe-612d0594214f" providerId="ADAL" clId="{18968197-A7D4-4CC0-9C08-9C53EB8D2AFE}" dt="2024-09-17T18:17:18.862" v="4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.svg"/><Relationship Id="rId1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image" Target="../media/image22.jpeg"/><Relationship Id="rId16" Type="http://schemas.openxmlformats.org/officeDocument/2006/relationships/image" Target="../media/image6.pn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openxmlformats.org/officeDocument/2006/relationships/image" Target="../media/image5.svg"/><Relationship Id="rId10" Type="http://schemas.openxmlformats.org/officeDocument/2006/relationships/image" Target="../media/image30.png"/><Relationship Id="rId19" Type="http://schemas.openxmlformats.org/officeDocument/2006/relationships/image" Target="../media/image9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3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png"/><Relationship Id="rId7" Type="http://schemas.openxmlformats.org/officeDocument/2006/relationships/image" Target="../media/image5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svg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31.sv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7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1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1013158" y="3553734"/>
            <a:ext cx="9525" cy="1293499"/>
          </a:xfrm>
          <a:prstGeom prst="line">
            <a:avLst/>
          </a:prstGeom>
          <a:ln w="19050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8" name="Group 8"/>
          <p:cNvGrpSpPr/>
          <p:nvPr/>
        </p:nvGrpSpPr>
        <p:grpSpPr>
          <a:xfrm>
            <a:off x="10958075" y="3368124"/>
            <a:ext cx="8020395" cy="5376063"/>
            <a:chOff x="0" y="0"/>
            <a:chExt cx="10693860" cy="7168085"/>
          </a:xfrm>
        </p:grpSpPr>
        <p:sp>
          <p:nvSpPr>
            <p:cNvPr id="9" name="Freeform 9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11134" y="147564"/>
              <a:ext cx="9482726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Other gender identity : 1.5%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3701" y="870830"/>
            <a:ext cx="5978959" cy="12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(Difference between Toronto 2020 Census and HQ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84" y="1889620"/>
            <a:ext cx="11227856" cy="85979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081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00554C"/>
                </a:solidFill>
                <a:latin typeface="Garnett 3"/>
                <a:ea typeface="Garnett 3"/>
                <a:cs typeface="Garnett 3"/>
                <a:sym typeface="Garnett 3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3972" y="1930826"/>
            <a:ext cx="2401963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2048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5303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3A36A1"/>
                </a:solidFill>
                <a:latin typeface="Garnett 3"/>
                <a:ea typeface="Garnett 3"/>
                <a:cs typeface="Garnett 3"/>
                <a:sym typeface="Garnett 3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9286052" y="2950449"/>
            <a:ext cx="0" cy="6457214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30297" y="1057275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66507" y="2975018"/>
            <a:ext cx="3348589" cy="38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676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July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47602" y="1461987"/>
            <a:ext cx="9722026" cy="745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737" lvl="1" indent="-345869" algn="l">
              <a:lnSpc>
                <a:spcPts val="352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Highest weekly average last week</a:t>
            </a:r>
          </a:p>
          <a:p>
            <a:pPr marL="1383474" lvl="2" indent="-461158" algn="l">
              <a:lnSpc>
                <a:spcPts val="3524"/>
              </a:lnSpc>
              <a:buFont typeface="Arial"/>
              <a:buChar char="⚬"/>
            </a:pPr>
            <a:r>
              <a:rPr lang="en-US" sz="3203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178 sexual health visits / day</a:t>
            </a:r>
          </a:p>
          <a:p>
            <a:pPr algn="l">
              <a:lnSpc>
                <a:spcPts val="3524"/>
              </a:lnSpc>
            </a:pPr>
            <a:endParaRPr lang="en-US" sz="3203">
              <a:solidFill>
                <a:srgbClr val="000000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691737" lvl="1" indent="-345869" algn="l">
              <a:lnSpc>
                <a:spcPts val="352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Highest number of daily service users on Monday July 8, 2024 at 220 users</a:t>
            </a:r>
          </a:p>
          <a:p>
            <a:pPr algn="l">
              <a:lnSpc>
                <a:spcPts val="3524"/>
              </a:lnSpc>
            </a:pPr>
            <a:endParaRPr lang="en-US" sz="3203">
              <a:solidFill>
                <a:srgbClr val="000000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691737" lvl="1" indent="-345869" algn="l">
              <a:lnSpc>
                <a:spcPts val="352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New visits have stabilized.</a:t>
            </a:r>
          </a:p>
          <a:p>
            <a:pPr algn="l">
              <a:lnSpc>
                <a:spcPts val="3524"/>
              </a:lnSpc>
            </a:pPr>
            <a:endParaRPr lang="en-US" sz="3203">
              <a:solidFill>
                <a:srgbClr val="000000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691737" lvl="1" indent="-345869" algn="l">
              <a:lnSpc>
                <a:spcPts val="352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Our testing is significantly less expensive than Public Health.</a:t>
            </a:r>
          </a:p>
          <a:p>
            <a:pPr algn="l">
              <a:lnSpc>
                <a:spcPts val="3524"/>
              </a:lnSpc>
            </a:pPr>
            <a:endParaRPr lang="en-US" sz="3203">
              <a:solidFill>
                <a:srgbClr val="000000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691737" lvl="1" indent="-345869" algn="l">
              <a:lnSpc>
                <a:spcPts val="352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Successful  Code for Canada Hackathon</a:t>
            </a:r>
          </a:p>
          <a:p>
            <a:pPr marL="1383474" lvl="2" indent="-461158" algn="l">
              <a:lnSpc>
                <a:spcPts val="3524"/>
              </a:lnSpc>
              <a:buFont typeface="Arial"/>
              <a:buChar char="⚬"/>
            </a:pPr>
            <a:r>
              <a:rPr lang="en-US" sz="3203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Idea 1:</a:t>
            </a:r>
          </a:p>
          <a:p>
            <a:pPr marL="2075211" lvl="3" indent="-518803" algn="l">
              <a:lnSpc>
                <a:spcPts val="3524"/>
              </a:lnSpc>
              <a:buFont typeface="Arial"/>
              <a:buChar char="￭"/>
            </a:pPr>
            <a:r>
              <a:rPr lang="en-US" sz="3203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Improve kiosk check-in process</a:t>
            </a:r>
          </a:p>
          <a:p>
            <a:pPr marL="1383474" lvl="2" indent="-461158" algn="l">
              <a:lnSpc>
                <a:spcPts val="3524"/>
              </a:lnSpc>
              <a:buFont typeface="Arial"/>
              <a:buChar char="⚬"/>
            </a:pPr>
            <a:r>
              <a:rPr lang="en-US" sz="3203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Idea 2:</a:t>
            </a:r>
          </a:p>
          <a:p>
            <a:pPr marL="2075211" lvl="3" indent="-518803" algn="l">
              <a:lnSpc>
                <a:spcPts val="3524"/>
              </a:lnSpc>
              <a:buFont typeface="Arial"/>
              <a:buChar char="￭"/>
            </a:pPr>
            <a:r>
              <a:rPr lang="en-US" sz="3203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Automate mass sending of all negative results (80% of patients)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21845" y="1878807"/>
            <a:ext cx="3255259" cy="98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</a:pPr>
            <a:r>
              <a:rPr lang="en-US" sz="3534">
                <a:solidFill>
                  <a:srgbClr val="272525"/>
                </a:solidFill>
                <a:latin typeface="Garnett 1"/>
                <a:ea typeface="Garnett 1"/>
                <a:cs typeface="Garnett 1"/>
                <a:sym typeface="Garnett 1"/>
              </a:rPr>
              <a:t>Sexual Health </a:t>
            </a:r>
          </a:p>
          <a:p>
            <a:pPr algn="l">
              <a:lnSpc>
                <a:spcPts val="3887"/>
              </a:lnSpc>
            </a:pPr>
            <a:r>
              <a:rPr lang="en-US" sz="3534">
                <a:solidFill>
                  <a:srgbClr val="272525"/>
                </a:solidFill>
                <a:latin typeface="Garnett 1"/>
                <a:ea typeface="Garnett 1"/>
                <a:cs typeface="Garnett 1"/>
                <a:sym typeface="Garnett 1"/>
              </a:rPr>
              <a:t>Key Messages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/>
          </a:p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32000" y="-864850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03175" y="466000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30750" y="1802100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809905" y="7471527"/>
            <a:ext cx="5010252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12,246 individuals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5851348"/>
            <a:ext cx="643973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82183" y="2375462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04,725 </a:t>
            </a:r>
            <a:r>
              <a:rPr lang="en-US" sz="2481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18,986 visits in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82183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42" y="1696839"/>
            <a:ext cx="15459276" cy="742897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22" name="TextBox 22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24" name="TextBox 24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</Words>
  <Application>Microsoft Office PowerPoint</Application>
  <PresentationFormat>Custom</PresentationFormat>
  <Paragraphs>166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Garnett 1</vt:lpstr>
      <vt:lpstr>Lucidity Expand</vt:lpstr>
      <vt:lpstr>Poppins</vt:lpstr>
      <vt:lpstr>Montserrat Bold</vt:lpstr>
      <vt:lpstr>Garnett 3</vt:lpstr>
      <vt:lpstr>Poppins Bold</vt:lpstr>
      <vt:lpstr>Garnett 2</vt:lpstr>
      <vt:lpstr>Arimo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2024 SH Board Meeting Slide Deck</dc:title>
  <cp:lastModifiedBy>Data Analyst</cp:lastModifiedBy>
  <cp:revision>1</cp:revision>
  <dcterms:created xsi:type="dcterms:W3CDTF">2006-08-16T00:00:00Z</dcterms:created>
  <dcterms:modified xsi:type="dcterms:W3CDTF">2024-09-17T18:17:27Z</dcterms:modified>
  <dc:identifier>DAGKFNpDbPg</dc:identifier>
</cp:coreProperties>
</file>